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orient="horz" pos="303">
          <p15:clr>
            <a:srgbClr val="A4A3A4"/>
          </p15:clr>
        </p15:guide>
        <p15:guide id="3" pos="5465">
          <p15:clr>
            <a:srgbClr val="A4A3A4"/>
          </p15:clr>
        </p15:guide>
        <p15:guide id="4" pos="317">
          <p15:clr>
            <a:srgbClr val="A4A3A4"/>
          </p15:clr>
        </p15:guide>
        <p15:guide id="5" pos="2767">
          <p15:clr>
            <a:srgbClr val="A4A3A4"/>
          </p15:clr>
        </p15:guide>
        <p15:guide id="6" orient="horz" pos="575">
          <p15:clr>
            <a:srgbClr val="A4A3A4"/>
          </p15:clr>
        </p15:guide>
        <p15:guide id="7" pos="431">
          <p15:clr>
            <a:srgbClr val="A4A3A4"/>
          </p15:clr>
        </p15:guide>
        <p15:guide id="8" orient="horz" pos="1029">
          <p15:clr>
            <a:srgbClr val="A4A3A4"/>
          </p15:clr>
        </p15:guide>
        <p15:guide id="9" pos="2358">
          <p15:clr>
            <a:srgbClr val="A4A3A4"/>
          </p15:clr>
        </p15:guide>
        <p15:guide id="10" pos="2993">
          <p15:clr>
            <a:srgbClr val="A4A3A4"/>
          </p15:clr>
        </p15:guide>
        <p15:guide id="11" pos="2562">
          <p15:clr>
            <a:srgbClr val="A4A3A4"/>
          </p15:clr>
        </p15:guide>
        <p15:guide id="12" pos="2880">
          <p15:clr>
            <a:srgbClr val="A4A3A4"/>
          </p15:clr>
        </p15:guide>
        <p15:guide id="13" orient="horz" pos="734">
          <p15:clr>
            <a:srgbClr val="A4A3A4"/>
          </p15:clr>
        </p15:guide>
        <p15:guide id="14" orient="horz" pos="3070">
          <p15:clr>
            <a:srgbClr val="A4A3A4"/>
          </p15:clr>
        </p15:guide>
        <p15:guide id="15" orient="horz" pos="1278">
          <p15:clr>
            <a:srgbClr val="A4A3A4"/>
          </p15:clr>
        </p15:guide>
        <p15:guide id="16" orient="horz" pos="286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51" roundtripDataSignature="AMtx7mjL5qLkENAETbe4G+OaDXCHoM2B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44FD5A-38D1-4C33-A7EE-6D3098EC081C}">
  <a:tblStyle styleId="{4644FD5A-38D1-4C33-A7EE-6D3098EC081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303" orient="horz"/>
        <p:guide pos="5465"/>
        <p:guide pos="317"/>
        <p:guide pos="2767"/>
        <p:guide pos="575" orient="horz"/>
        <p:guide pos="431"/>
        <p:guide pos="1029" orient="horz"/>
        <p:guide pos="2358"/>
        <p:guide pos="2993"/>
        <p:guide pos="2562"/>
        <p:guide pos="2880"/>
        <p:guide pos="734" orient="horz"/>
        <p:guide pos="3070" orient="horz"/>
        <p:guide pos="1278" orient="horz"/>
        <p:guide pos="2866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customschemas.google.com/relationships/presentationmetadata" Target="metadata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García Fajardo, José Carlos. </a:t>
            </a:r>
            <a:r>
              <a:rPr i="1" lang="es-ES" sz="1600">
                <a:solidFill>
                  <a:srgbClr val="262626"/>
                </a:solidFill>
              </a:rPr>
              <a:t>Esencia del voluntariado social. </a:t>
            </a:r>
            <a:r>
              <a:rPr lang="es-ES" sz="1600">
                <a:solidFill>
                  <a:srgbClr val="262626"/>
                </a:solidFill>
              </a:rPr>
              <a:t>Madrid, 2003.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Sanz, Beatriz; Cordobés, Mar; y Adrià Calvet. </a:t>
            </a:r>
            <a:r>
              <a:rPr i="1" lang="es-ES" sz="1600">
                <a:solidFill>
                  <a:srgbClr val="262626"/>
                </a:solidFill>
              </a:rPr>
              <a:t>El voluntariado corporativo en España. </a:t>
            </a:r>
            <a:r>
              <a:rPr lang="es-ES" sz="1600">
                <a:solidFill>
                  <a:srgbClr val="262626"/>
                </a:solidFill>
              </a:rPr>
              <a:t>Barcelona, 2012.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En este video del Ministerio de la Mujer y Poblaciones Vulnerables conocerás al Sistema Nacional de Voluntariado en Perú (Sinevol).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Pérez Porto, Julián y María Merino. </a:t>
            </a:r>
            <a:r>
              <a:rPr i="1" lang="es-ES" sz="1600">
                <a:solidFill>
                  <a:srgbClr val="262626"/>
                </a:solidFill>
              </a:rPr>
              <a:t>Definición de programa social. </a:t>
            </a:r>
            <a:r>
              <a:rPr lang="es-ES" sz="1600">
                <a:solidFill>
                  <a:srgbClr val="262626"/>
                </a:solidFill>
              </a:rPr>
              <a:t>En: https://bit.ly/3hcziTB. Consulta: junio del 2021.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Vásquez Huamán, Enrique. </a:t>
            </a:r>
            <a:r>
              <a:rPr i="1" lang="es-ES" sz="1600">
                <a:solidFill>
                  <a:srgbClr val="262626"/>
                </a:solidFill>
              </a:rPr>
              <a:t>Programas sociales ¿de lucha contra la pobreza?: casos emblemáticos. </a:t>
            </a:r>
            <a:r>
              <a:rPr lang="es-ES" sz="1600">
                <a:solidFill>
                  <a:srgbClr val="262626"/>
                </a:solidFill>
              </a:rPr>
              <a:t>Lima, 2006.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Pinzón Camargo, Mario Andrés. “El papel de las ONG y sus alcances en la responsabilidad social empresarial”. En: </a:t>
            </a:r>
            <a:r>
              <a:rPr i="1" lang="es-ES" sz="1600">
                <a:solidFill>
                  <a:srgbClr val="262626"/>
                </a:solidFill>
              </a:rPr>
              <a:t>Revista Ópera, </a:t>
            </a:r>
            <a:r>
              <a:rPr lang="es-ES" sz="1600">
                <a:solidFill>
                  <a:srgbClr val="262626"/>
                </a:solidFill>
              </a:rPr>
              <a:t>vol. 5, N° 5. Bogotá, 2005.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Del Campo Arbulo, José Antonio. “Fundaciones”. En: </a:t>
            </a:r>
            <a:r>
              <a:rPr i="1" lang="es-ES" sz="1600">
                <a:solidFill>
                  <a:srgbClr val="262626"/>
                </a:solidFill>
              </a:rPr>
              <a:t>Más Dermatología,</a:t>
            </a:r>
            <a:r>
              <a:rPr lang="es-ES" sz="1600">
                <a:solidFill>
                  <a:srgbClr val="262626"/>
                </a:solidFill>
              </a:rPr>
              <a:t> N° 3. Barcelona, 2007.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The Foundation Center. "Fiscal Totals of the 50 Largest Foundations in the U.S. by Total Giving, 2015“. En: </a:t>
            </a:r>
            <a:r>
              <a:rPr i="1" lang="es-ES" sz="1600">
                <a:solidFill>
                  <a:srgbClr val="262626"/>
                </a:solidFill>
              </a:rPr>
              <a:t>Foundation Stats</a:t>
            </a:r>
            <a:r>
              <a:rPr lang="es-ES" sz="1600">
                <a:solidFill>
                  <a:srgbClr val="262626"/>
                </a:solidFill>
              </a:rPr>
              <a:t> (https://bit.ly/2V4rk6v). Consultado: junio de 2021.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Banco Bilbao Vizcaya Argentaria. </a:t>
            </a:r>
            <a:r>
              <a:rPr i="1" lang="es-ES" sz="1600">
                <a:solidFill>
                  <a:srgbClr val="262626"/>
                </a:solidFill>
              </a:rPr>
              <a:t>¿Qué es una empresa social? </a:t>
            </a:r>
            <a:r>
              <a:rPr lang="es-ES" sz="1600">
                <a:solidFill>
                  <a:srgbClr val="262626"/>
                </a:solidFill>
              </a:rPr>
              <a:t>En: https://bbva.info/3qQ4P12. Consulta: junio 2021.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Zurita, Manuela. "Yaqua, Laboratoria y más: Así se proyectan ocho empresas sociales sostenibles en Perú“. En: </a:t>
            </a:r>
            <a:r>
              <a:rPr i="1" lang="es-ES" sz="1600">
                <a:solidFill>
                  <a:srgbClr val="262626"/>
                </a:solidFill>
              </a:rPr>
              <a:t>El Comercio</a:t>
            </a:r>
            <a:r>
              <a:rPr lang="es-ES" sz="1600">
                <a:solidFill>
                  <a:srgbClr val="262626"/>
                </a:solidFill>
              </a:rPr>
              <a:t> (https://bit.ly/3dDsUTh), 29 de agosto de 2017.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Carazo Alcalde, Janire. “Emprendimiento social”. En: </a:t>
            </a:r>
            <a:r>
              <a:rPr i="1" lang="es-ES" sz="1600">
                <a:solidFill>
                  <a:srgbClr val="262626"/>
                </a:solidFill>
              </a:rPr>
              <a:t>Economipedia,</a:t>
            </a:r>
            <a:r>
              <a:rPr lang="es-ES" sz="1600">
                <a:solidFill>
                  <a:srgbClr val="262626"/>
                </a:solidFill>
              </a:rPr>
              <a:t> 10 de octubre de 2018.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Escuela de Postgrado UTP. Top 10: emprendimientos sociales peruanos sostenibles. En: https://bit.ly/3AmW0Qp. Consultado: junio 2021.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En este video de El Comercio, puedes apreciar diez emprendimientos impulsados por gente joven. Gente creativa que analizó su entorno y emprendió un proyecto para resolver estos problemas sociales, ecológicos o económicos.</a:t>
            </a:r>
            <a:endParaRPr/>
          </a:p>
        </p:txBody>
      </p:sp>
      <p:sp>
        <p:nvSpPr>
          <p:cNvPr id="258" name="Google Shape;258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solidFill>
                  <a:schemeClr val="dk1"/>
                </a:solidFill>
              </a:rPr>
              <a:t>Rangel Morales, Adriana y José Tinto Arandes. “El rol de la innovación en los emprendimientos exitosos del área metropolitana de Mérida”. En: </a:t>
            </a:r>
            <a:r>
              <a:rPr i="1" lang="es-ES" sz="1600">
                <a:solidFill>
                  <a:schemeClr val="dk1"/>
                </a:solidFill>
              </a:rPr>
              <a:t>Provincia</a:t>
            </a:r>
            <a:r>
              <a:rPr lang="es-ES" sz="1600">
                <a:solidFill>
                  <a:schemeClr val="dk1"/>
                </a:solidFill>
              </a:rPr>
              <a:t>, N° 31. Mérida, 2014.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</a:rPr>
              <a:t>Rangel Morales, Adriana y José Tinto Arandes. “El rol de la innovación en los emprendimientos exitosos del área metropolitana de Mérida”. En: </a:t>
            </a:r>
            <a:r>
              <a:rPr i="1" lang="es-ES" sz="1600">
                <a:solidFill>
                  <a:srgbClr val="262626"/>
                </a:solidFill>
              </a:rPr>
              <a:t>Provincia</a:t>
            </a:r>
            <a:r>
              <a:rPr lang="es-ES" sz="1600">
                <a:solidFill>
                  <a:srgbClr val="262626"/>
                </a:solidFill>
              </a:rPr>
              <a:t>, N° 31. Mérida, 2014.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solidFill>
                  <a:schemeClr val="dk1"/>
                </a:solidFill>
              </a:rPr>
              <a:t>Rangel Morales, Adriana y José Tinto Arandes. “El rol de la innovación en los emprendimientos exitosos del área metropolitana de Mérida”. En: </a:t>
            </a:r>
            <a:r>
              <a:rPr i="1" lang="es-ES" sz="1600">
                <a:solidFill>
                  <a:schemeClr val="dk1"/>
                </a:solidFill>
              </a:rPr>
              <a:t>Provincia</a:t>
            </a:r>
            <a:r>
              <a:rPr lang="es-ES" sz="1600">
                <a:solidFill>
                  <a:schemeClr val="dk1"/>
                </a:solidFill>
              </a:rPr>
              <a:t>, N° 31. Mérida, 2014.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charla de Daniel Wainmainn, podemos conocer </a:t>
            </a:r>
            <a:r>
              <a:rPr b="0" i="0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 experiencia sobre el emprendimiento y la innovación en América Latina.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Guzmán Cruz, Eduardo Andrés. </a:t>
            </a:r>
            <a:r>
              <a:rPr i="1" lang="es-ES" sz="1600">
                <a:solidFill>
                  <a:schemeClr val="dk1"/>
                </a:solidFill>
              </a:rPr>
              <a:t>Estudio de factibilidad para la implementación de una tienda de productos eco amigables en la ciudad de Guayaquil. </a:t>
            </a:r>
            <a:r>
              <a:rPr lang="es-ES" sz="1600">
                <a:solidFill>
                  <a:schemeClr val="dk1"/>
                </a:solidFill>
              </a:rPr>
              <a:t>Guayaquil, 2013.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</a:rPr>
              <a:t>Guzmán Cruz, Eduardo Andrés. </a:t>
            </a:r>
            <a:r>
              <a:rPr i="1" lang="es-ES" sz="1600">
                <a:solidFill>
                  <a:srgbClr val="262626"/>
                </a:solidFill>
              </a:rPr>
              <a:t>Estudio de factibilidad para la implementación de una tienda de productos eco amigables en la ciudad de Guayaquil. </a:t>
            </a:r>
            <a:r>
              <a:rPr lang="es-ES" sz="1600">
                <a:solidFill>
                  <a:srgbClr val="262626"/>
                </a:solidFill>
              </a:rPr>
              <a:t>Guayaquil, 2013.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</a:rPr>
              <a:t>Educalingo. </a:t>
            </a:r>
            <a:r>
              <a:rPr i="1" lang="es-ES" sz="1200">
                <a:solidFill>
                  <a:srgbClr val="262626"/>
                </a:solidFill>
              </a:rPr>
              <a:t>Ecosostenibile. </a:t>
            </a:r>
            <a:r>
              <a:rPr lang="es-ES" sz="1200">
                <a:solidFill>
                  <a:srgbClr val="262626"/>
                </a:solidFill>
              </a:rPr>
              <a:t>En: https://bit.ly/3wgXvwp. Consulta: junio de 2021.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Sin Autor. "10 emprendimientos peruanos ecoamigables“. En: </a:t>
            </a:r>
            <a:r>
              <a:rPr i="1" lang="es-ES" sz="1600">
                <a:solidFill>
                  <a:srgbClr val="262626"/>
                </a:solidFill>
              </a:rPr>
              <a:t>Emprendedores TV </a:t>
            </a:r>
            <a:r>
              <a:rPr lang="es-ES" sz="1600">
                <a:solidFill>
                  <a:srgbClr val="262626"/>
                </a:solidFill>
              </a:rPr>
              <a:t>(https://bit.ly/36aEDoo). Consultado: junio 2021.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En esta nota periodística podrás conocer al </a:t>
            </a:r>
            <a:r>
              <a:rPr b="0" i="0" lang="es-E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Biohotel Organic Suites de Colombia, un proyecto arquitectónico ecoamigable y autosostenible.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En este video podrás entender el concepto de responsabilidad social y sus diversas formas. </a:t>
            </a:r>
            <a:endParaRPr/>
          </a:p>
        </p:txBody>
      </p:sp>
      <p:sp>
        <p:nvSpPr>
          <p:cNvPr id="86" name="Google Shape;86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Asociación Española para la Calidad. </a:t>
            </a:r>
            <a:r>
              <a:rPr i="1" lang="es-ES" sz="1600">
                <a:solidFill>
                  <a:srgbClr val="262626"/>
                </a:solidFill>
              </a:rPr>
              <a:t>Responsabilidad Social Individual. </a:t>
            </a:r>
            <a:r>
              <a:rPr lang="es-ES" sz="1600">
                <a:solidFill>
                  <a:srgbClr val="262626"/>
                </a:solidFill>
              </a:rPr>
              <a:t>En: https://bit.ly/368YVyk. Madrid, 2019.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Cajiga Calderón, Juan Felipe. </a:t>
            </a:r>
            <a:r>
              <a:rPr i="1" lang="es-ES" sz="1600">
                <a:solidFill>
                  <a:srgbClr val="262626"/>
                </a:solidFill>
              </a:rPr>
              <a:t>El concepto de responsabilidad social empresarial. </a:t>
            </a:r>
            <a:r>
              <a:rPr lang="es-ES" sz="1600">
                <a:solidFill>
                  <a:srgbClr val="262626"/>
                </a:solidFill>
              </a:rPr>
              <a:t>México, 2010.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</a:rPr>
              <a:t>Toro, Daniela. “El enfoque estratégico de la responsabilidad social corporativa: revisión de la literatura académica”. En: </a:t>
            </a:r>
            <a:r>
              <a:rPr i="1" lang="es-ES" sz="1600">
                <a:solidFill>
                  <a:srgbClr val="262626"/>
                </a:solidFill>
              </a:rPr>
              <a:t>Intangible Capital,</a:t>
            </a:r>
            <a:r>
              <a:rPr lang="es-ES" sz="1600">
                <a:solidFill>
                  <a:srgbClr val="262626"/>
                </a:solidFill>
              </a:rPr>
              <a:t> vol. 2, N°14. Catalunya, 2006.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8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16" name="Google Shape;16;p4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8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15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Video">
  <p:cSld name="Subtema - Vide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A">
  <p:cSld name="Subtema - 1 Imagen A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>
  <p:cSld name="Diapositiva de títul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1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22" name="Google Shape;22;p51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1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15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11" name="Google Shape;11;p46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  •  SESIÓN 15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46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1.png"/><Relationship Id="rId13" Type="http://schemas.openxmlformats.org/officeDocument/2006/relationships/image" Target="../media/image12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hyperlink" Target="https://www.youtube.com/watch?v=i20dhMXfc4s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hyperlink" Target="https://www.youtube.com/watch?v=i1bRVeFvL9U" TargetMode="External"/><Relationship Id="rId7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Relationship Id="rId4" Type="http://schemas.openxmlformats.org/officeDocument/2006/relationships/hyperlink" Target="https://www.youtube.com/watch?v=u-fMmqUQ3BY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jpg"/><Relationship Id="rId4" Type="http://schemas.openxmlformats.org/officeDocument/2006/relationships/hyperlink" Target="https://www.youtube.com/watch?v=5W8RYX8B-Ns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hyperlink" Target="https://www.youtube.com/watch?v=wE0aOa9EJIk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3743325" y="-16622"/>
            <a:ext cx="5400675" cy="5731622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1"/>
          <p:cNvPicPr preferRelativeResize="0"/>
          <p:nvPr/>
        </p:nvPicPr>
        <p:blipFill rotWithShape="1">
          <a:blip r:embed="rId3">
            <a:alphaModFix/>
          </a:blip>
          <a:srcRect b="0" l="23855" r="25890" t="0"/>
          <a:stretch/>
        </p:blipFill>
        <p:spPr>
          <a:xfrm>
            <a:off x="4712080" y="636041"/>
            <a:ext cx="3728935" cy="494661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endParaRPr/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057119" y="1187106"/>
            <a:ext cx="330754" cy="2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4126072" y="4156525"/>
            <a:ext cx="317533" cy="19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4751388" y="2625346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042066" y="2177570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"/>
          <p:cNvSpPr/>
          <p:nvPr/>
        </p:nvSpPr>
        <p:spPr>
          <a:xfrm>
            <a:off x="503239" y="2177570"/>
            <a:ext cx="3203158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RESPONSABILIDAD </a:t>
            </a:r>
            <a:r>
              <a:rPr b="1" lang="es-E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Y COOPERACIÓN </a:t>
            </a:r>
            <a:endParaRPr/>
          </a:p>
        </p:txBody>
      </p:sp>
      <p:sp>
        <p:nvSpPr>
          <p:cNvPr id="39" name="Google Shape;39;p1"/>
          <p:cNvSpPr/>
          <p:nvPr/>
        </p:nvSpPr>
        <p:spPr>
          <a:xfrm>
            <a:off x="509253" y="2910137"/>
            <a:ext cx="3098727" cy="2214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4CC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Formas de Responsabilidad Social: individual, empresarial y corporativa</a:t>
            </a:r>
            <a:endParaRPr/>
          </a:p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4CC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Voluntariado social y corporativo</a:t>
            </a:r>
            <a:endParaRPr/>
          </a:p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4CC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Formas de Cooperación Nacional e Internacional: Los programas sociales, las ONG, las fundaciones internacionales, las empresas sociales, los emprendimientos sociales locales </a:t>
            </a:r>
            <a:endParaRPr/>
          </a:p>
          <a:p>
            <a:pPr indent="-17780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4CC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innovación en los emprendimientos económicos y sociales, y las empresas sociales ecoamigables y ecosostenibles</a:t>
            </a:r>
            <a:endParaRPr/>
          </a:p>
        </p:txBody>
      </p:sp>
      <p:sp>
        <p:nvSpPr>
          <p:cNvPr id="40" name="Google Shape;40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F7CE38"/>
                </a:solidFill>
                <a:latin typeface="Calibri"/>
                <a:ea typeface="Calibri"/>
                <a:cs typeface="Calibri"/>
                <a:sym typeface="Calibri"/>
              </a:rPr>
              <a:t>SESIÓN 15</a:t>
            </a:r>
            <a:endParaRPr/>
          </a:p>
        </p:txBody>
      </p:sp>
      <p:pic>
        <p:nvPicPr>
          <p:cNvPr id="41" name="Google Shape;41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56145" y="3879145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477822" y="4258564"/>
            <a:ext cx="286860" cy="1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5637719" y="1912065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94191" y="2405699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915739" y="1255034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4381205" y="1297945"/>
            <a:ext cx="771854" cy="77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4115191" y="3192712"/>
            <a:ext cx="750718" cy="50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8088068" y="2988649"/>
            <a:ext cx="688616" cy="57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7708535" y="1467667"/>
            <a:ext cx="733236" cy="58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 rotWithShape="1">
          <a:blip r:embed="rId12">
            <a:alphaModFix amt="30000"/>
          </a:blip>
          <a:srcRect b="0" l="0" r="0" t="0"/>
          <a:stretch/>
        </p:blipFill>
        <p:spPr>
          <a:xfrm>
            <a:off x="6245763" y="1131225"/>
            <a:ext cx="408478" cy="552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7048238" y="1994623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7464" y="1880236"/>
            <a:ext cx="166865" cy="17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0"/>
          <p:cNvSpPr txBox="1"/>
          <p:nvPr/>
        </p:nvSpPr>
        <p:spPr>
          <a:xfrm>
            <a:off x="1008062" y="3169972"/>
            <a:ext cx="6385796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VOLUNTARIADO </a:t>
            </a:r>
            <a:b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 Y CORPORATIVO</a:t>
            </a:r>
            <a:endParaRPr/>
          </a:p>
        </p:txBody>
      </p:sp>
      <p:pic>
        <p:nvPicPr>
          <p:cNvPr id="138" name="Google Shape;13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/>
          <p:nvPr/>
        </p:nvSpPr>
        <p:spPr>
          <a:xfrm>
            <a:off x="506413" y="917431"/>
            <a:ext cx="3889375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VOLUNTARIADO SOCIAL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voluntariado social es el conjunto de las actividades de interés general, desarrolladas por las personas, siempre que no se realicen en virtud de una relación laboral, funcionarial, mercantil o similar.</a:t>
            </a:r>
            <a:endParaRPr/>
          </a:p>
        </p:txBody>
      </p:sp>
      <p:sp>
        <p:nvSpPr>
          <p:cNvPr id="145" name="Google Shape;145;p11"/>
          <p:cNvSpPr txBox="1"/>
          <p:nvPr/>
        </p:nvSpPr>
        <p:spPr>
          <a:xfrm flipH="1">
            <a:off x="4757449" y="4926211"/>
            <a:ext cx="31853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Voluntariado con niños. </a:t>
            </a:r>
            <a:b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Projects Abroad)</a:t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438AD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VOLUNTARIADO SOCIAL Y CORPORATIVO</a:t>
            </a:r>
            <a:endParaRPr/>
          </a:p>
        </p:txBody>
      </p:sp>
      <p:pic>
        <p:nvPicPr>
          <p:cNvPr id="147" name="Google Shape;1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7" y="481013"/>
            <a:ext cx="3924301" cy="439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/>
          <p:nvPr/>
        </p:nvSpPr>
        <p:spPr>
          <a:xfrm>
            <a:off x="506769" y="916344"/>
            <a:ext cx="3885844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VOLUNTARIADO CORPORATIVO</a:t>
            </a:r>
            <a:endParaRPr/>
          </a:p>
          <a:p>
            <a:pPr indent="-171450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voluntariado corporativo es una modalidad de voluntariado que se desarrolla dentro de un marco empresarial. </a:t>
            </a:r>
            <a:endParaRPr/>
          </a:p>
          <a:p>
            <a:pPr indent="-69850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Sigue las mismas normas de gratuidad y características de cualquier otro tipo de voluntariado social. </a:t>
            </a:r>
            <a:endParaRPr/>
          </a:p>
        </p:txBody>
      </p:sp>
      <p:sp>
        <p:nvSpPr>
          <p:cNvPr id="154" name="Google Shape;154;p12"/>
          <p:cNvSpPr txBox="1"/>
          <p:nvPr/>
        </p:nvSpPr>
        <p:spPr>
          <a:xfrm flipH="1">
            <a:off x="4756583" y="4926211"/>
            <a:ext cx="39230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Voluntariado corporativo para limpiar la ciudad.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Vive tu Empresa)</a:t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438AD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VOLUNTARIADO SOCIAL Y CORPORATIVO</a:t>
            </a:r>
            <a:endParaRPr/>
          </a:p>
        </p:txBody>
      </p:sp>
      <p:pic>
        <p:nvPicPr>
          <p:cNvPr descr="Un grupo de personas de pie sobre pasto&#10;&#10;Descripción generada automáticamente con confianza media" id="156" name="Google Shape;1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4187"/>
            <a:ext cx="3923068" cy="438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6971" l="0" r="0" t="8915"/>
          <a:stretch/>
        </p:blipFill>
        <p:spPr>
          <a:xfrm>
            <a:off x="1637484" y="1119349"/>
            <a:ext cx="5874327" cy="2779324"/>
          </a:xfrm>
          <a:prstGeom prst="roundRect">
            <a:avLst>
              <a:gd fmla="val 14341" name="adj"/>
            </a:avLst>
          </a:prstGeom>
          <a:noFill/>
          <a:ln>
            <a:noFill/>
          </a:ln>
        </p:spPr>
      </p:pic>
      <p:sp>
        <p:nvSpPr>
          <p:cNvPr id="164" name="Google Shape;164;p13"/>
          <p:cNvSpPr txBox="1"/>
          <p:nvPr/>
        </p:nvSpPr>
        <p:spPr>
          <a:xfrm>
            <a:off x="1499325" y="4371225"/>
            <a:ext cx="606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NACIONAL DE VOLUNTARIADO</a:t>
            </a:r>
            <a:endParaRPr/>
          </a:p>
          <a:p>
            <a:pPr indent="225425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https://www.youtube.com/watch?v=i20dhMXfc4s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13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167" name="Google Shape;167;p13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" name="Google Shape;168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4950" y="4652666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1008062" y="3169972"/>
            <a:ext cx="638579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FORMAS DE COOPERACIÓN </a:t>
            </a: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NACIONAL E INTERNACIONAL</a:t>
            </a:r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/>
        </p:nvSpPr>
        <p:spPr>
          <a:xfrm>
            <a:off x="506713" y="917127"/>
            <a:ext cx="3885899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PROGRAMAS SOCIALES </a:t>
            </a:r>
            <a:endParaRPr/>
          </a:p>
          <a:p>
            <a:pPr indent="-176213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iniciativas destinadas a mejorar las condiciones de vida de una población. </a:t>
            </a:r>
            <a:endParaRPr/>
          </a:p>
          <a:p>
            <a:pPr indent="-74613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dirigen a la totalidad de la sociedad o a un sector importante que tiene ciertas necesidades no satisfechas.</a:t>
            </a:r>
            <a:endParaRPr/>
          </a:p>
        </p:txBody>
      </p:sp>
      <p:sp>
        <p:nvSpPr>
          <p:cNvPr id="184" name="Google Shape;184;p15"/>
          <p:cNvSpPr txBox="1"/>
          <p:nvPr/>
        </p:nvSpPr>
        <p:spPr>
          <a:xfrm flipH="1">
            <a:off x="4756467" y="4672671"/>
            <a:ext cx="39192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programas sociales buscan terminar con las desigualdades sociales.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AGEPEBA)</a:t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COOPERACIÓN NACIONAL E INTERNACIONAL </a:t>
            </a:r>
            <a:endParaRPr/>
          </a:p>
        </p:txBody>
      </p:sp>
      <p:pic>
        <p:nvPicPr>
          <p:cNvPr descr="Imagen que contiene persona, comiendo, pequeño, comida&#10;&#10;Descripción generada automáticamente" id="186" name="Google Shape;186;p15"/>
          <p:cNvPicPr preferRelativeResize="0"/>
          <p:nvPr/>
        </p:nvPicPr>
        <p:blipFill rotWithShape="1">
          <a:blip r:embed="rId3">
            <a:alphaModFix/>
          </a:blip>
          <a:srcRect b="0" l="0" r="28399" t="0"/>
          <a:stretch/>
        </p:blipFill>
        <p:spPr>
          <a:xfrm>
            <a:off x="4751388" y="912814"/>
            <a:ext cx="3924300" cy="363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/>
        </p:nvSpPr>
        <p:spPr>
          <a:xfrm>
            <a:off x="506411" y="915988"/>
            <a:ext cx="3886201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113" lvl="0" marL="111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PROGRAMAS SOCIALES </a:t>
            </a:r>
            <a:endParaRPr/>
          </a:p>
          <a:p>
            <a:pPr indent="-166688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Principales programas sociales del Estado peruano: Vaso de Leche, Pronaa, Seguro Integral de Salud (SIS), Programa Nacional de Alfabetización, Foncodes, Wawa-Wasi, Projoven, Conadis, Inabif, Pronamachcs, Programa Huascarán, entre otros.</a:t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COOPERACIÓN NACIONAL E INTERNACIONAL </a:t>
            </a:r>
            <a:endParaRPr/>
          </a:p>
        </p:txBody>
      </p:sp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912813"/>
            <a:ext cx="3924300" cy="363696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/>
          <p:nvPr/>
        </p:nvSpPr>
        <p:spPr>
          <a:xfrm>
            <a:off x="4751388" y="4719737"/>
            <a:ext cx="339753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 Nacional del Vaso de Leche. (Crédito: Comex Perú)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/>
          <p:nvPr/>
        </p:nvSpPr>
        <p:spPr>
          <a:xfrm>
            <a:off x="506412" y="915988"/>
            <a:ext cx="3563938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ONG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Según Naciones Unidas, una ONG es una “organización voluntaria de ciudadanos sin ánimo de lucro, nacional o internacional que no dependen de un gobierno”. </a:t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COOPERACIÓN NACIONAL E INTERNACIONAL </a:t>
            </a:r>
            <a:endParaRPr/>
          </a:p>
        </p:txBody>
      </p:sp>
      <p:pic>
        <p:nvPicPr>
          <p:cNvPr descr="Un grupo de personas en un parque de diversiones&#10;&#10;Descripción generada automáticamente con confianza baja" id="203" name="Google Shape;203;p17"/>
          <p:cNvPicPr preferRelativeResize="0"/>
          <p:nvPr/>
        </p:nvPicPr>
        <p:blipFill rotWithShape="1">
          <a:blip r:embed="rId3">
            <a:alphaModFix/>
          </a:blip>
          <a:srcRect b="8456" l="19412" r="19514" t="2196"/>
          <a:stretch/>
        </p:blipFill>
        <p:spPr>
          <a:xfrm>
            <a:off x="4760352" y="921777"/>
            <a:ext cx="3915335" cy="362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/>
          <p:nvPr/>
        </p:nvSpPr>
        <p:spPr>
          <a:xfrm>
            <a:off x="4751388" y="4719737"/>
            <a:ext cx="39243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Ayuda social de la ONG Cáritas del Perú en Pucallpa.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Cáritas)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/>
        </p:nvSpPr>
        <p:spPr>
          <a:xfrm>
            <a:off x="506412" y="915988"/>
            <a:ext cx="3889376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FUNDACIONES INTERNACIONALES</a:t>
            </a:r>
            <a:endParaRPr/>
          </a:p>
          <a:p>
            <a:pPr indent="-174625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fundación es una organización sin fin de lucro constituida por una o más personas que la dotan de un patrimonio para alcanzar objetivos de interés general.</a:t>
            </a:r>
            <a:endParaRPr/>
          </a:p>
        </p:txBody>
      </p:sp>
      <p:sp>
        <p:nvSpPr>
          <p:cNvPr id="211" name="Google Shape;211;p19"/>
          <p:cNvSpPr txBox="1"/>
          <p:nvPr/>
        </p:nvSpPr>
        <p:spPr>
          <a:xfrm flipH="1">
            <a:off x="4751388" y="4129764"/>
            <a:ext cx="392429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Bill y Melinda Gates visitando la India.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Wall Street Journal)</a:t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COOPERACIÓN NACIONAL E INTERNACIONAL </a:t>
            </a:r>
            <a:endParaRPr/>
          </a:p>
        </p:txBody>
      </p:sp>
      <p:pic>
        <p:nvPicPr>
          <p:cNvPr descr="Un grupo de personas sentadas en una banca&#10;&#10;Descripción generada automáticamente" id="213" name="Google Shape;213;p19"/>
          <p:cNvPicPr preferRelativeResize="0"/>
          <p:nvPr/>
        </p:nvPicPr>
        <p:blipFill rotWithShape="1">
          <a:blip r:embed="rId3">
            <a:alphaModFix/>
          </a:blip>
          <a:srcRect b="0" l="6939" r="8440" t="0"/>
          <a:stretch/>
        </p:blipFill>
        <p:spPr>
          <a:xfrm>
            <a:off x="4751388" y="915987"/>
            <a:ext cx="3924300" cy="307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/>
        </p:nvSpPr>
        <p:spPr>
          <a:xfrm>
            <a:off x="507031" y="916607"/>
            <a:ext cx="7914622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FUNDACIONES INTERNACIONALES  </a:t>
            </a:r>
            <a:endParaRPr/>
          </a:p>
          <a:p>
            <a:pPr indent="-177800" lvl="0" marL="1809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 The Foundation Center, las fundaciones que más dinero donaron en EE. UU. durante 2015 fueron: Bill &amp; Melinda Gates Foundation, The Abbvie Patient Assistant Foundation y Silicon Valley Community Foundation. </a:t>
            </a:r>
            <a:endParaRPr/>
          </a:p>
          <a:p>
            <a:pPr indent="-76200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labor más importante de la Gates Foundation, que brinda ayuda a más de cien países, es la prevención del sida en India. </a:t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COOPERACIÓN NACIONAL E INTERNACIONAL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/>
        </p:nvSpPr>
        <p:spPr>
          <a:xfrm>
            <a:off x="506412" y="915988"/>
            <a:ext cx="7609821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 SOCIALES  </a:t>
            </a:r>
            <a:endParaRPr/>
          </a:p>
          <a:p>
            <a:pPr indent="-177800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empresa social es “aquella que tiene un impacto positivo en el medioambiente o en la sociedad y a la vez es rentable como negocio”. 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certificación B Corp garantiza qué empresas cumplen con los estándares sociales y ambientales exigidos. </a:t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COOPERACIÓN NACIONAL E INTERNACIONAL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/>
          <p:nvPr/>
        </p:nvSpPr>
        <p:spPr>
          <a:xfrm>
            <a:off x="506503" y="916078"/>
            <a:ext cx="3115238" cy="1854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 SOCIALES  </a:t>
            </a:r>
            <a:endParaRPr/>
          </a:p>
          <a:p>
            <a:pPr indent="-166688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de las empresas sociales que se han convertido en referentes dentro del mercado peruano son: X-Runner Venture, Ayllu Ruwasunchis, Recidar, Yaqua, Shiwi, Höség, Sinba y Laboratoria. </a:t>
            </a:r>
            <a:endParaRPr/>
          </a:p>
        </p:txBody>
      </p:sp>
      <p:sp>
        <p:nvSpPr>
          <p:cNvPr id="234" name="Google Shape;234;p22"/>
          <p:cNvSpPr txBox="1"/>
          <p:nvPr/>
        </p:nvSpPr>
        <p:spPr>
          <a:xfrm flipH="1">
            <a:off x="4070804" y="4926211"/>
            <a:ext cx="33024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Fernando Tamayo, fundador de Yaqua.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El Comercio)</a:t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COOPERACIÓN NACIONAL E INTERNACIONAL </a:t>
            </a:r>
            <a:endParaRPr/>
          </a:p>
        </p:txBody>
      </p:sp>
      <p:pic>
        <p:nvPicPr>
          <p:cNvPr descr="Un dibujo de una persona&#10;&#10;Descripción generada automáticamente con confianza baja" id="236" name="Google Shape;2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982" y="921778"/>
            <a:ext cx="5067017" cy="395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/>
        </p:nvSpPr>
        <p:spPr>
          <a:xfrm>
            <a:off x="506412" y="915988"/>
            <a:ext cx="3024728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EMPRENDIMIENTOS SOCIALES  </a:t>
            </a:r>
            <a:endParaRPr/>
          </a:p>
          <a:p>
            <a:pPr indent="-166688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aquellas empresas cuyo objetivo final no es el beneficio económico, sino la creación de valor para la sociedad.</a:t>
            </a:r>
            <a:endParaRPr/>
          </a:p>
        </p:txBody>
      </p:sp>
      <p:sp>
        <p:nvSpPr>
          <p:cNvPr id="243" name="Google Shape;243;p23"/>
          <p:cNvSpPr txBox="1"/>
          <p:nvPr/>
        </p:nvSpPr>
        <p:spPr>
          <a:xfrm flipH="1">
            <a:off x="4070847" y="4926211"/>
            <a:ext cx="46085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emprendimiento social Inka Moss exporta musgo de la sierra peruana.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nesst.org)</a:t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COOPERACIÓN NACIONAL E INTERNACIONAL </a:t>
            </a:r>
            <a:endParaRPr/>
          </a:p>
        </p:txBody>
      </p:sp>
      <p:pic>
        <p:nvPicPr>
          <p:cNvPr descr="Imagen que contiene persona, tabla, comida, frente&#10;&#10;Descripción generada automáticamente" id="245" name="Google Shape;2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912813"/>
            <a:ext cx="5079092" cy="396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/>
        </p:nvSpPr>
        <p:spPr>
          <a:xfrm>
            <a:off x="506413" y="915988"/>
            <a:ext cx="3044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EMPRENDIMIENTOS SOCIALES  </a:t>
            </a:r>
            <a:endParaRPr/>
          </a:p>
          <a:p>
            <a:pPr indent="-166687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Emprendimientos sociales locales: Aqua, Höség, Inka Moss, Compadre, Pietà, Frutiawajún, Evea Ecofashion, Nutrishake Andino, Empanacombi, Amaz Cacao &amp; Chocolate, entre otros. </a:t>
            </a:r>
            <a:endParaRPr/>
          </a:p>
        </p:txBody>
      </p:sp>
      <p:sp>
        <p:nvSpPr>
          <p:cNvPr id="252" name="Google Shape;252;p24"/>
          <p:cNvSpPr txBox="1"/>
          <p:nvPr/>
        </p:nvSpPr>
        <p:spPr>
          <a:xfrm flipH="1">
            <a:off x="4070733" y="4926907"/>
            <a:ext cx="30852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Juan Carlos Sznack, uno de los fundadores de Höség.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El Comercio)</a:t>
            </a: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COOPERACIÓN NACIONAL E INTERNACIONAL </a:t>
            </a:r>
            <a:endParaRPr/>
          </a:p>
        </p:txBody>
      </p:sp>
      <p:pic>
        <p:nvPicPr>
          <p:cNvPr descr="Hombre parado enfrente de un edificio&#10;&#10;Descripción generada automáticamente con confianza media" id="254" name="Google Shape;2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915988"/>
            <a:ext cx="5076825" cy="395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1499337" y="4371232"/>
            <a:ext cx="606779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EMPRENDIMIENTOS SOCIALES QUE ESTÁN TRANSFORMANDO AL PERÚ</a:t>
            </a:r>
            <a:endParaRPr/>
          </a:p>
          <a:p>
            <a:pPr indent="22225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https://www.youtube.com/watch?v=i1bRVeFvL9U  </a:t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25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64" name="Google Shape;264;p25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" name="Google Shape;26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4950" y="4652666"/>
            <a:ext cx="185286" cy="1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-45" t="0"/>
          <a:stretch/>
        </p:blipFill>
        <p:spPr>
          <a:xfrm>
            <a:off x="1637484" y="1116476"/>
            <a:ext cx="5874327" cy="2782197"/>
          </a:xfrm>
          <a:prstGeom prst="roundRect">
            <a:avLst>
              <a:gd fmla="val 1212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1008062" y="3169972"/>
            <a:ext cx="505227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INNOVACIÓN EN </a:t>
            </a:r>
            <a:b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EMPRENDIMIENTOS ECONÓMICOS Y SOCIALES</a:t>
            </a:r>
            <a:endParaRPr/>
          </a:p>
        </p:txBody>
      </p:sp>
      <p:pic>
        <p:nvPicPr>
          <p:cNvPr id="275" name="Google Shape;2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LA INNOVACIÓN EN LOS EMPRENDIMIENTOS ECONÓMICOS Y SOCIALES</a:t>
            </a:r>
            <a:endParaRPr/>
          </a:p>
        </p:txBody>
      </p:sp>
      <p:grpSp>
        <p:nvGrpSpPr>
          <p:cNvPr id="282" name="Google Shape;282;p27"/>
          <p:cNvGrpSpPr/>
          <p:nvPr/>
        </p:nvGrpSpPr>
        <p:grpSpPr>
          <a:xfrm>
            <a:off x="2160822" y="1670308"/>
            <a:ext cx="4822356" cy="2077429"/>
            <a:chOff x="1970858" y="1670308"/>
            <a:chExt cx="4822356" cy="2077429"/>
          </a:xfrm>
        </p:grpSpPr>
        <p:sp>
          <p:nvSpPr>
            <p:cNvPr id="283" name="Google Shape;283;p27"/>
            <p:cNvSpPr txBox="1"/>
            <p:nvPr/>
          </p:nvSpPr>
          <p:spPr>
            <a:xfrm>
              <a:off x="2535759" y="1780282"/>
              <a:ext cx="4257455" cy="184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000">
                  <a:solidFill>
                    <a:srgbClr val="00B2C3"/>
                  </a:solidFill>
                  <a:latin typeface="Calibri"/>
                  <a:ea typeface="Calibri"/>
                  <a:cs typeface="Calibri"/>
                  <a:sym typeface="Calibri"/>
                </a:rPr>
                <a:t>Los negocios </a:t>
              </a:r>
              <a:r>
                <a:rPr b="1" lang="es-E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reinventan para mejorar su desarrollo económico, la calidad de vida de sus clientes, el desarrollo social y el entorno ambiental. La innovación tiene un papel importante en esta dinámica empresarial.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4" name="Google Shape;284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0858" y="1670308"/>
              <a:ext cx="411788" cy="3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036462" y="3409337"/>
              <a:ext cx="411788" cy="3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/>
        </p:nvSpPr>
        <p:spPr>
          <a:xfrm>
            <a:off x="506423" y="915999"/>
            <a:ext cx="3889376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 EN EMPRENDIMIENTOS  </a:t>
            </a:r>
            <a:endParaRPr/>
          </a:p>
          <a:p>
            <a:pPr indent="-173038" lvl="0" marL="1841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“Para todo emprendimiento que pretenda crecer y ser rentable es necesario innovar: no es suficiente con hacer las cosas bien,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que hacerlas mejor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generar ideas que permitan superar a los competidores”. </a:t>
            </a:r>
            <a:endParaRPr/>
          </a:p>
          <a:p>
            <a:pPr indent="-71438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“Este proceso innovador se basa en el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 y las necesidades del consumidor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la finalidad de lograr el éxito en el mercado”. </a:t>
            </a:r>
            <a:endParaRPr/>
          </a:p>
        </p:txBody>
      </p:sp>
      <p:sp>
        <p:nvSpPr>
          <p:cNvPr id="292" name="Google Shape;292;p28"/>
          <p:cNvSpPr txBox="1"/>
          <p:nvPr/>
        </p:nvSpPr>
        <p:spPr>
          <a:xfrm flipH="1">
            <a:off x="4751387" y="4926211"/>
            <a:ext cx="33207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innovación no es hacer las cosas bien, sino mejor.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BBVA)</a:t>
            </a:r>
            <a:endParaRPr/>
          </a:p>
        </p:txBody>
      </p:sp>
      <p:pic>
        <p:nvPicPr>
          <p:cNvPr descr="Un grupo de personas sentadas alrededor de una mesa&#10;&#10;Descripción generada automáticamente" id="293" name="Google Shape;2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24300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LA INNOVACIÓN EN LOS EMPRENDIMIENTOS ECONÓMICOS Y SOCIALES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LA INNOVACIÓN EN LOS EMPRENDIMIENTOS ECONÓMICOS Y SOCIALES</a:t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517940" y="1645659"/>
            <a:ext cx="8157748" cy="3588329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1778667" y="2154856"/>
            <a:ext cx="5935367" cy="2569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INNOVACIÓN EN EMPRENDIMIENTOS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“La innovación se establece como la función fundamental del emprendimiento, ya sea en una compañía existente o en una nueva empresa”.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“Esta es el medio por el cual el empresario crea nuevos recursos generadores de riqueza o incrementa los recursos existentes con un potencial mejorado para producir a su vez riqueza en las regiones”.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666860"/>
            <a:ext cx="998927" cy="168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310" name="Google Shape;310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7483" y="1113604"/>
            <a:ext cx="5874327" cy="2785069"/>
          </a:xfrm>
          <a:prstGeom prst="roundRect">
            <a:avLst>
              <a:gd fmla="val 12126" name="adj"/>
            </a:avLst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1499325" y="4371228"/>
            <a:ext cx="606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EMPRENDER E INNOVAR EN AMERICA LATINA|DANIEL WAINMANN</a:t>
            </a:r>
            <a:endParaRPr/>
          </a:p>
          <a:p>
            <a:pPr indent="223838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https://www.youtube.com/watch?v=u-fMmqUQ3BY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0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p30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314" name="Google Shape;314;p30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" name="Google Shape;316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4950" y="4652666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1282299" y="918372"/>
            <a:ext cx="5704361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Durante esta sesión: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Conocerás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tres formas de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 social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individual, empresarial y corporativa. </a:t>
            </a:r>
            <a:endParaRPr/>
          </a:p>
          <a:p>
            <a:pPr indent="-7302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Aprenderás 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 el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voluntariado social 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el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voluntariado corporativo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7302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Conocerás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diversas formas de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cooperación nacional e internacional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programas sociales, las ONG, las fundaciones internacionales, las empresas sociales y los emprendimientos sociales locales. </a:t>
            </a:r>
            <a:endParaRPr/>
          </a:p>
          <a:p>
            <a:pPr indent="-7302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Entenderás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qué son importantes </a:t>
            </a:r>
            <a:r>
              <a:rPr b="1"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innovación en los emprendimientos</a:t>
            </a: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económicos y sociales, y las empresas sociales ecoamigables y ecosostenibles.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/>
        </p:nvSpPr>
        <p:spPr>
          <a:xfrm>
            <a:off x="506413" y="918508"/>
            <a:ext cx="3889375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 ECOAMIGABLES   </a:t>
            </a:r>
            <a:endParaRPr/>
          </a:p>
          <a:p>
            <a:pPr indent="0" lvl="0" marL="11112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“Las empresas ecoamigables son las que brindan bienes o servicios sustentables, rentables, innovadores y de uso ecológico, respetando así el medio ambiente”. </a:t>
            </a:r>
            <a:endParaRPr/>
          </a:p>
        </p:txBody>
      </p:sp>
      <p:sp>
        <p:nvSpPr>
          <p:cNvPr id="323" name="Google Shape;323;p31"/>
          <p:cNvSpPr txBox="1"/>
          <p:nvPr/>
        </p:nvSpPr>
        <p:spPr>
          <a:xfrm flipH="1">
            <a:off x="4754826" y="4927232"/>
            <a:ext cx="38030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Íconos ecoamigables que debemos tener en cuenta. </a:t>
            </a:r>
            <a:b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Freepik)</a:t>
            </a:r>
            <a:endParaRPr/>
          </a:p>
        </p:txBody>
      </p:sp>
      <p:sp>
        <p:nvSpPr>
          <p:cNvPr id="324" name="Google Shape;324;p3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LA INNOVACIÓN EN LOS EMPRENDIMIENTOS ECONÓMICOS Y SOCIALES</a:t>
            </a:r>
            <a:endParaRPr/>
          </a:p>
        </p:txBody>
      </p:sp>
      <p:pic>
        <p:nvPicPr>
          <p:cNvPr descr="Forma, Círculo&#10;&#10;Descripción generada automáticamente" id="325" name="Google Shape;32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816776"/>
            <a:ext cx="3924300" cy="3794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LA INNOVACIÓN EN LOS EMPRENDIMIENTOS ECONÓMICOS Y SOCIALES</a:t>
            </a: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517940" y="1645659"/>
            <a:ext cx="8157748" cy="3588329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1778667" y="2431855"/>
            <a:ext cx="5935367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EMPRESAS ECOAMIGABLES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“Las empresas ecoamigables son las que incentivan el consumo verde, presentándose este cuando los consumidores empiezan a mirar más allá de un precio, marca o presentación de un producto. De esta manera buscan mantener una buena calidad de vida, motivados por el cuidado de las relaciones humanas y la naturaleza, logrando además un desarrollo sostenible”.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666860"/>
            <a:ext cx="998927" cy="168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/>
          <p:nvPr/>
        </p:nvSpPr>
        <p:spPr>
          <a:xfrm>
            <a:off x="506412" y="915988"/>
            <a:ext cx="3394379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 ECOSOSTENIBLES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“Es ecosostenible lo que lleva a que el hombre actúe para que el consumo de recursos sea tal que la próxima generación reciba la misma cantidad de recursos que se recibió de la generación anterior”. </a:t>
            </a:r>
            <a:endParaRPr/>
          </a:p>
        </p:txBody>
      </p:sp>
      <p:pic>
        <p:nvPicPr>
          <p:cNvPr descr="Imagen que contiene planta, persona, exterior, comida&#10;&#10;Descripción generada automáticamente" id="341" name="Google Shape;3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24300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LA INNOVACIÓN EN LOS EMPRENDIMIENTOS ECONÓMICOS Y SOCIALES</a:t>
            </a:r>
            <a:endParaRPr/>
          </a:p>
        </p:txBody>
      </p:sp>
      <p:sp>
        <p:nvSpPr>
          <p:cNvPr id="343" name="Google Shape;343;p33"/>
          <p:cNvSpPr/>
          <p:nvPr/>
        </p:nvSpPr>
        <p:spPr>
          <a:xfrm>
            <a:off x="4755544" y="4926211"/>
            <a:ext cx="25388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Sinba reutiliza residuos orgánicos. </a:t>
            </a:r>
            <a:b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Emprendedores TV)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/>
        </p:nvSpPr>
        <p:spPr>
          <a:xfrm>
            <a:off x="506413" y="915988"/>
            <a:ext cx="3886200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ECOAMIGABLES Y ECOSOSTENIBLES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empresas ecoamigables y ecosostenibles del mercado peruano son: Bolsos Ecológicos del Perú, Sinba, Fui un Banner, Go Green Perú, Las Traperas, Mujeres de mi Barrio, Natura Ingenium, Vidria, Recidar y Ciclo, entre otras.</a:t>
            </a:r>
            <a:endParaRPr/>
          </a:p>
          <a:p>
            <a:pPr indent="-184150" lvl="0" marL="2974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LA INNOVACIÓN EN LOS EMPRENDIMIENTOS ECONÓMICOS Y SOCIALES</a:t>
            </a:r>
            <a:endParaRPr/>
          </a:p>
        </p:txBody>
      </p:sp>
      <p:pic>
        <p:nvPicPr>
          <p:cNvPr id="351" name="Google Shape;351;p34"/>
          <p:cNvPicPr preferRelativeResize="0"/>
          <p:nvPr/>
        </p:nvPicPr>
        <p:blipFill rotWithShape="1">
          <a:blip r:embed="rId3">
            <a:alphaModFix/>
          </a:blip>
          <a:srcRect b="1" l="0" r="0" t="1"/>
          <a:stretch/>
        </p:blipFill>
        <p:spPr>
          <a:xfrm>
            <a:off x="4751388" y="481013"/>
            <a:ext cx="3924300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/>
          <p:nvPr/>
        </p:nvSpPr>
        <p:spPr>
          <a:xfrm>
            <a:off x="4755544" y="4926211"/>
            <a:ext cx="25388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empresa Vidria reutiliza botellas como platos. (Crédito: Emprendedores TV)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1837" l="0" r="0" t="4888"/>
          <a:stretch/>
        </p:blipFill>
        <p:spPr>
          <a:xfrm>
            <a:off x="1632791" y="1105708"/>
            <a:ext cx="5868303" cy="2787942"/>
          </a:xfrm>
          <a:prstGeom prst="roundRect">
            <a:avLst>
              <a:gd fmla="val 13964" name="adj"/>
            </a:avLst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/>
        </p:nvSpPr>
        <p:spPr>
          <a:xfrm>
            <a:off x="1499337" y="4371232"/>
            <a:ext cx="606779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HOTEL QUE ROMPE LOS ESQUEMAS, AUTOSOSTENIBLE Y ECOAMIGABLE </a:t>
            </a:r>
            <a:endParaRPr/>
          </a:p>
          <a:p>
            <a:pPr indent="-44450" lvl="0" marL="266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https://www.youtube.com/watch?v=5W8RYX8B-Ns </a:t>
            </a:r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p35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363" name="Google Shape;363;p35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4" name="Google Shape;364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5" name="Google Shape;365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4950" y="4652666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36"/>
          <p:cNvGrpSpPr/>
          <p:nvPr/>
        </p:nvGrpSpPr>
        <p:grpSpPr>
          <a:xfrm>
            <a:off x="2506315" y="2194222"/>
            <a:ext cx="4581728" cy="827959"/>
            <a:chOff x="2403187" y="2211377"/>
            <a:chExt cx="4581728" cy="827959"/>
          </a:xfrm>
        </p:grpSpPr>
        <p:sp>
          <p:nvSpPr>
            <p:cNvPr id="372" name="Google Shape;372;p36"/>
            <p:cNvSpPr txBox="1"/>
            <p:nvPr/>
          </p:nvSpPr>
          <p:spPr>
            <a:xfrm>
              <a:off x="2403187" y="2540738"/>
              <a:ext cx="4581728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" name="Google Shape;373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4" name="Google Shape;37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1330941" y="918373"/>
            <a:ext cx="5243595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responsabilidad social individual es la que tiene cada persona sobre el impacto de sus acciones y decisiones. La responsabilidad empresarial planifica y ejecuta las estrategias de responsabilidad social en la comunidad. La responsabilidad corporativa integra las ganancias y la responsabilidad social en una sola estrategia.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voluntariado social se refiere a las actividades de interés general desarrolladas por las personas, siempre que no se realicen en virtud de una relación laboral, funcionarial, mercantil o cualquier otra retribuida.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voluntariado corporativo es una modalidad de voluntariado donde el marco empresarial es el principal protagonista.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programa social es una iniciativa destinada a mejorar las condiciones de vida de una población. Se orienta a la totalidad de la sociedad o a un sector importante que tiene ciertas necesidades no satisfechas.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094112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246730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741539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1330941" y="918373"/>
            <a:ext cx="5243595" cy="3662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 Naciones Unidas, una ONG es una “organización voluntaria de ciudadanos sin ánimo de lucro, nacional o internacional”.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fundación es una organización constituida sin fin de lucro por una o más personas y a la que estas dotan de un patrimonio para alcanzar objetivos de interés general.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empresa social es la que tiene un impacto positivo en el medioambiente o en la sociedad y a la vez es rentable como negocio.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emprendimiento social es la puesta en marcha de una empresa cuyo objetivo final no es la maximización del beneficio económico, sino la creación de valor para la sociedad.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 emprendimiento que pretenda crecer debe tener como base la innovación: no es suficiente hacer las cosas bien, sino hacerlas mejor para superar a los competidores. </a:t>
            </a:r>
            <a:endParaRPr/>
          </a:p>
        </p:txBody>
      </p:sp>
      <p:pic>
        <p:nvPicPr>
          <p:cNvPr id="396" name="Google Shape;3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38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447925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609719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079185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938272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1330941" y="918373"/>
            <a:ext cx="5243595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empresas ecoamigables brindan bienes o servicios sustentables, rentables, innovadores y de uso ecológico.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empresa es ecosostenible cuando fomenta que el consumo de recursos sea tal que permita su renovación o reemplazo para abastecer a la siguiente generación.</a:t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9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39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9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609719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2519363" y="2540738"/>
            <a:ext cx="4581728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1008061" y="3169972"/>
            <a:ext cx="749776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FORMAS DE RESPONSABILIDAD SOCIAL: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INDIVIDUAL, EMPRESARIAL Y CORPORATIVA</a:t>
            </a:r>
            <a:endParaRPr/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1"/>
          <p:cNvSpPr txBox="1"/>
          <p:nvPr/>
        </p:nvSpPr>
        <p:spPr>
          <a:xfrm>
            <a:off x="1279008" y="917823"/>
            <a:ext cx="55791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Asociación española para la calidad. Responsabilidad Social Individual. En: https://bit.ly/368YVyk. Madrid, 2019.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Cajiga Calderón, Juan Felipe. El concepto de responsabilidad social empresarial. México, 2010.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Toro, Daniela. “El enfoque estratégico de la responsabilidad social corporativa: revisión de la literatura académica”. En: Intangible Capital, vol. 2, N°14. Catalunya, 2006.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García Fajardo, José Carlos. Esencia del voluntariado social. Madrid, 2003.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Sanz, Beatriz; Cordobés, Mar; y Adrià Calvet. El voluntariado corporativo en España. Barcelona, 2012.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Pérez Porto, Julián y María Merino. Definición de programa social. En: https://bit.ly/3hcziTB. Consulta: junio del 2021. </a:t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41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1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435" name="Google Shape;4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1598922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2250910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3098543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3527630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4163204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2"/>
          <p:cNvSpPr txBox="1"/>
          <p:nvPr/>
        </p:nvSpPr>
        <p:spPr>
          <a:xfrm>
            <a:off x="1279009" y="917823"/>
            <a:ext cx="5520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Vásquez Huamán, Enrique. Programas sociales ¿de lucha contra la pobreza?: casos emblemáticos. Lima, 2006.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Pinzón Camargo, Mario Andrés. “El papel de las ONG y sus alcances en la responsabilidad social empresarial”. En: Revista Ópera, vol. 5, N° 5. </a:t>
            </a:r>
            <a:b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Bogotá, 2005.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Alvarado, Sandra. “¿Cuáles son las ONG que reciben mayor cooperación?”. En: Gestión (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https://gestion.pe/peru/politica/son-ong-reciben-mayor-cooperacion-273789-noticia/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Lima, 22 de julio de 2019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Campo Arbulo, José Antonio. “Fundaciones”. En: Más Dermatología, N° 3. Barcelona, 2007. 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2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1598922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2465529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3555743"/>
            <a:ext cx="103866" cy="106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 txBox="1"/>
          <p:nvPr/>
        </p:nvSpPr>
        <p:spPr>
          <a:xfrm>
            <a:off x="1279009" y="994023"/>
            <a:ext cx="5520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Banco Bilbao Vizcaya Argentaria. ¿Qué es una empresa social?. En: https://bbva.info/3qQ4P12. Consulta: junio 2021.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Zurita, Manuela. "Yaqua, Laboratoria y más: Así se proyectan ocho empresas sociales sostenibles en Perú“. En: El Comercio (https://bit.ly/3dDsUTh), 29 de agosto de 2017.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Carazo Alcalde, Janire. “Emprendimiento social”. En: Economipedia, 10 de octubre de 2018.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Escuela De Postgrado Utp. Top 10: emprendimientos sociales peruanos sostenibles. En: https://bit.ly/3AmW0Qp. Consultado: junio 2021.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Rangel Morales, Adriana y José Tinto Arandes. “El rol de la innovación en los emprendimientos exitosos del área metropolitana de Mérida”. En: </a:t>
            </a:r>
            <a:r>
              <a:rPr i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Provincia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N° 31. Mérida, 2014.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4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465" name="Google Shape;4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1598922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2465529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3098543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3731557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4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1279009" y="917823"/>
            <a:ext cx="552062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Guzmán Cruz, Eduardo Andrés. Estudio de factibilidad para la implementación de una tienda de productos eco amigables en la ciudad de Guayaquil. Guayaquil, 2013. 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Educalingo. </a:t>
            </a:r>
            <a:r>
              <a:rPr i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Ecosostenibile. </a:t>
            </a: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En: https://bit.ly/3wgXvwp. Consulta: </a:t>
            </a:r>
            <a:b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junio de 2021. 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Autor. "10 emprendimientos peruanos ecoamigables". </a:t>
            </a:r>
            <a:b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En: Emprendedores TV (https://bit.ly/36aEDoo). Consultado: junio 2021. </a:t>
            </a:r>
            <a:endParaRPr/>
          </a:p>
        </p:txBody>
      </p:sp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44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4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480" name="Google Shape;48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1832515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00" y="2465529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6059" l="0" r="0" t="9003"/>
          <a:stretch/>
        </p:blipFill>
        <p:spPr>
          <a:xfrm>
            <a:off x="1666011" y="1119348"/>
            <a:ext cx="5817274" cy="2779324"/>
          </a:xfrm>
          <a:prstGeom prst="roundRect">
            <a:avLst>
              <a:gd fmla="val 15670" name="adj"/>
            </a:avLst>
          </a:prstGeom>
          <a:noFill/>
          <a:ln>
            <a:noFill/>
          </a:ln>
        </p:spPr>
      </p:pic>
      <p:sp>
        <p:nvSpPr>
          <p:cNvPr id="90" name="Google Shape;90;p5"/>
          <p:cNvSpPr txBox="1"/>
          <p:nvPr/>
        </p:nvSpPr>
        <p:spPr>
          <a:xfrm>
            <a:off x="1499337" y="4371232"/>
            <a:ext cx="606779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RESPONSABILIDAD SOCIAL?</a:t>
            </a:r>
            <a:endParaRPr/>
          </a:p>
          <a:p>
            <a:pPr indent="-47625" lvl="0" marL="274638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https://www.youtube.com/watch?v=wE0aOa9EJIk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5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93" name="Google Shape;93;p5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4950" y="4652666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/>
          <p:nvPr/>
        </p:nvSpPr>
        <p:spPr>
          <a:xfrm flipH="1">
            <a:off x="4067175" y="4926211"/>
            <a:ext cx="39242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 ser humano tiene un impacto en su entorno. </a:t>
            </a:r>
            <a:b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Knowi)</a:t>
            </a:r>
            <a:endParaRPr/>
          </a:p>
        </p:txBody>
      </p:sp>
      <p:sp>
        <p:nvSpPr>
          <p:cNvPr id="102" name="Google Shape;102;p6"/>
          <p:cNvSpPr txBox="1"/>
          <p:nvPr/>
        </p:nvSpPr>
        <p:spPr>
          <a:xfrm>
            <a:off x="507633" y="919749"/>
            <a:ext cx="3159492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 SOCIAL INDIVIDUAL (RSI)</a:t>
            </a:r>
            <a:endParaRPr/>
          </a:p>
          <a:p>
            <a:pPr indent="0" lvl="0" marL="317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la responsabilidad que tiene una persona ante los impactos que sus acciones y decisiones generan en su entorno social, laboral, económico y ambiental.</a:t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RESPONSABILIDAD SOCIAL: INDIVIDUAL, EMPRESARIAL Y CORPORATIVA</a:t>
            </a:r>
            <a:endParaRPr/>
          </a:p>
        </p:txBody>
      </p:sp>
      <p:pic>
        <p:nvPicPr>
          <p:cNvPr id="104" name="Google Shape;1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912813"/>
            <a:ext cx="5076825" cy="396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/>
          <p:nvPr/>
        </p:nvSpPr>
        <p:spPr>
          <a:xfrm flipH="1">
            <a:off x="4071613" y="4926211"/>
            <a:ext cx="38957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empresas deben contribuir al crecimiento de su comunidad.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foromarketing.com)</a:t>
            </a:r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507471" y="917046"/>
            <a:ext cx="3102504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 SOCIAL EMPRESARIAL (RSE)</a:t>
            </a:r>
            <a:endParaRPr/>
          </a:p>
          <a:p>
            <a:pPr indent="-166688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de negocios que integra el respeto por las personas, los valores éticos, la comunidad y el medioambiente con la gestión misma de la empresa. </a:t>
            </a:r>
            <a:endParaRPr/>
          </a:p>
          <a:p>
            <a:pPr indent="-65087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6688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enfoque es independiente de los productos o servicios que el negocio ofrece, del sector al que pertenece, de su tamaño o nacionalidad. </a:t>
            </a: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RESPONSABILIDAD SOCIAL: INDIVIDUAL, EMPRESARIAL Y CORPORATIVA</a:t>
            </a:r>
            <a:endParaRPr/>
          </a:p>
        </p:txBody>
      </p:sp>
      <p:pic>
        <p:nvPicPr>
          <p:cNvPr id="113" name="Google Shape;1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926572"/>
            <a:ext cx="5076824" cy="3947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/>
          <p:nvPr/>
        </p:nvSpPr>
        <p:spPr>
          <a:xfrm flipH="1">
            <a:off x="4070922" y="4928990"/>
            <a:ext cx="44576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empresas deben atender de igual manera sus intereses sociales y financieros.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Emprende Pyme)</a:t>
            </a:r>
            <a:endParaRPr/>
          </a:p>
        </p:txBody>
      </p:sp>
      <p:pic>
        <p:nvPicPr>
          <p:cNvPr descr="Imagen que contiene persona, tabla, sostener, mujer&#10;&#10;Descripción generada automáticamente" id="120" name="Google Shape;1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912813"/>
            <a:ext cx="5076825" cy="3960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8"/>
          <p:cNvSpPr txBox="1"/>
          <p:nvPr/>
        </p:nvSpPr>
        <p:spPr>
          <a:xfrm>
            <a:off x="506413" y="915988"/>
            <a:ext cx="3055937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 SOCIAL </a:t>
            </a:r>
            <a:b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EMPRESARIAL (RSE)</a:t>
            </a:r>
            <a:endParaRPr/>
          </a:p>
          <a:p>
            <a:pPr indent="-166688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considera un instrumento que puede ser utilizado para crear valor adicional a la empresa. </a:t>
            </a:r>
            <a:endParaRPr/>
          </a:p>
          <a:p>
            <a:pPr indent="-65087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6688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ello se debe atender los objetivos sociales con el mismo carácter estratégico que se aplica a los objetivos financieros. </a:t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RESPONSABILIDAD SOCIAL: INDIVIDUAL, EMPRESARIAL Y CORPORATIVA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RESPONSABILIDAD SOCIAL: INDIVIDUAL, EMPRESARIAL Y CORPORATIVA</a:t>
            </a:r>
            <a:endParaRPr/>
          </a:p>
        </p:txBody>
      </p:sp>
      <p:graphicFrame>
        <p:nvGraphicFramePr>
          <p:cNvPr id="129" name="Google Shape;129;p9"/>
          <p:cNvGraphicFramePr/>
          <p:nvPr/>
        </p:nvGraphicFramePr>
        <p:xfrm>
          <a:off x="1209676" y="1633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{4644FD5A-38D1-4C33-A7EE-6D3098EC081C}</a:tableStyleId>
              </a:tblPr>
              <a:tblGrid>
                <a:gridCol w="3182925"/>
              </a:tblGrid>
              <a:tr h="370850">
                <a:tc>
                  <a:txBody>
                    <a:bodyPr/>
                    <a:lstStyle/>
                    <a:p>
                      <a:pPr indent="4762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EMPRESARIAL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2C24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2C24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2C24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24E"/>
                    </a:solidFill>
                  </a:tcPr>
                </a:tc>
              </a:tr>
              <a:tr h="900750">
                <a:tc>
                  <a:txBody>
                    <a:bodyPr/>
                    <a:lstStyle/>
                    <a:p>
                      <a:pPr indent="-176213" lvl="0" marL="22383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24E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s-E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Planifica y ejecuta las estrategias de responsabilidad social en la comunidad.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2C24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2C24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EC8"/>
                    </a:solidFill>
                  </a:tcPr>
                </a:tc>
              </a:tr>
              <a:tr h="1152525">
                <a:tc>
                  <a:txBody>
                    <a:bodyPr/>
                    <a:lstStyle/>
                    <a:p>
                      <a:pPr indent="-176213" lvl="0" marL="22383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24E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1" lang="es-E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Ejemplo:</a:t>
                      </a:r>
                      <a:r>
                        <a:rPr lang="es-E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la construcción de una posta médica en un pueblo que no tiene médicos con el fin de mejorar la calidad de vida. 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2C24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2C24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2C24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EC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" name="Google Shape;130;p9"/>
          <p:cNvGraphicFramePr/>
          <p:nvPr/>
        </p:nvGraphicFramePr>
        <p:xfrm>
          <a:off x="4751387" y="1633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{4644FD5A-38D1-4C33-A7EE-6D3098EC081C}</a:tableStyleId>
              </a:tblPr>
              <a:tblGrid>
                <a:gridCol w="3182925"/>
              </a:tblGrid>
              <a:tr h="370850">
                <a:tc>
                  <a:txBody>
                    <a:bodyPr/>
                    <a:lstStyle/>
                    <a:p>
                      <a:pPr indent="4762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CORPORATIVA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4FA0"/>
                    </a:solidFill>
                  </a:tcPr>
                </a:tc>
              </a:tr>
              <a:tr h="900750">
                <a:tc>
                  <a:txBody>
                    <a:bodyPr/>
                    <a:lstStyle/>
                    <a:p>
                      <a:pPr indent="-176213" lvl="0" marL="22383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14FA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s-E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 las ganancias económicas y la responsabilidad social en una sola estrategia.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DCED"/>
                    </a:solidFill>
                  </a:tcPr>
                </a:tc>
              </a:tr>
              <a:tr h="1152525">
                <a:tc>
                  <a:txBody>
                    <a:bodyPr/>
                    <a:lstStyle/>
                    <a:p>
                      <a:pPr indent="-176213" lvl="0" marL="22383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14FA0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1" lang="es-E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Ejemplo: </a:t>
                      </a:r>
                      <a:r>
                        <a:rPr lang="es-E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publicitar la construcción de la posta médica para generar una imagen positiva de la empresa ante la sociedad. 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14F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DC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19D43025-9DC0-4639-AA56-AA99075C13AC</vt:lpwstr>
  </property>
  <property fmtid="{D5CDD505-2E9C-101B-9397-08002B2CF9AE}" pid="3" name="ArticulatePath">
    <vt:lpwstr>30107-S07-PPT</vt:lpwstr>
  </property>
</Properties>
</file>